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3"/>
  </p:notesMasterIdLst>
  <p:sldIdLst>
    <p:sldId id="478" r:id="rId2"/>
    <p:sldId id="465" r:id="rId3"/>
    <p:sldId id="489" r:id="rId4"/>
    <p:sldId id="499" r:id="rId5"/>
    <p:sldId id="500" r:id="rId6"/>
    <p:sldId id="501" r:id="rId7"/>
    <p:sldId id="502" r:id="rId8"/>
    <p:sldId id="503" r:id="rId9"/>
    <p:sldId id="505" r:id="rId10"/>
    <p:sldId id="506" r:id="rId11"/>
    <p:sldId id="507" r:id="rId12"/>
    <p:sldId id="508" r:id="rId13"/>
    <p:sldId id="509" r:id="rId14"/>
    <p:sldId id="510" r:id="rId15"/>
    <p:sldId id="495" r:id="rId16"/>
    <p:sldId id="497" r:id="rId17"/>
    <p:sldId id="467" r:id="rId18"/>
    <p:sldId id="475" r:id="rId19"/>
    <p:sldId id="468" r:id="rId20"/>
    <p:sldId id="476" r:id="rId21"/>
    <p:sldId id="469" r:id="rId22"/>
    <p:sldId id="470" r:id="rId23"/>
    <p:sldId id="472" r:id="rId24"/>
    <p:sldId id="471" r:id="rId25"/>
    <p:sldId id="473" r:id="rId26"/>
    <p:sldId id="474" r:id="rId27"/>
    <p:sldId id="477" r:id="rId28"/>
    <p:sldId id="511" r:id="rId29"/>
    <p:sldId id="512" r:id="rId30"/>
    <p:sldId id="481" r:id="rId31"/>
    <p:sldId id="482" r:id="rId32"/>
    <p:sldId id="479" r:id="rId33"/>
    <p:sldId id="484" r:id="rId34"/>
    <p:sldId id="485" r:id="rId35"/>
    <p:sldId id="486" r:id="rId36"/>
    <p:sldId id="487" r:id="rId37"/>
    <p:sldId id="488" r:id="rId38"/>
    <p:sldId id="483" r:id="rId39"/>
    <p:sldId id="490" r:id="rId40"/>
    <p:sldId id="491" r:id="rId41"/>
    <p:sldId id="498" r:id="rId42"/>
    <p:sldId id="515" r:id="rId43"/>
    <p:sldId id="492" r:id="rId44"/>
    <p:sldId id="513" r:id="rId45"/>
    <p:sldId id="493" r:id="rId46"/>
    <p:sldId id="494" r:id="rId47"/>
    <p:sldId id="514" r:id="rId48"/>
    <p:sldId id="517" r:id="rId49"/>
    <p:sldId id="516" r:id="rId50"/>
    <p:sldId id="518" r:id="rId51"/>
    <p:sldId id="480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2B38"/>
    <a:srgbClr val="0169B3"/>
    <a:srgbClr val="FB2A38"/>
    <a:srgbClr val="0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Средний стиль 2 —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95" autoAdjust="0"/>
    <p:restoredTop sz="96218"/>
  </p:normalViewPr>
  <p:slideViewPr>
    <p:cSldViewPr snapToGrid="0">
      <p:cViewPr varScale="1">
        <p:scale>
          <a:sx n="94" d="100"/>
          <a:sy n="94" d="100"/>
        </p:scale>
        <p:origin x="208" y="8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10" d="100"/>
        <a:sy n="11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16E362-832A-824E-B063-25F5DE831740}" type="datetimeFigureOut">
              <a:rPr lang="en-RU" smtClean="0"/>
              <a:t>09.11.2022</a:t>
            </a:fld>
            <a:endParaRPr lang="en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AD37F-4CAA-4C4E-B967-8FF85B62072E}" type="slidenum">
              <a:rPr lang="en-RU" smtClean="0"/>
              <a:t>‹#›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44408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93539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63455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04680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60555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417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2969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578519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510110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47284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1019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19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82049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6191248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0137253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809928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279590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066515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7069716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394938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973866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41025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0786970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29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641333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324862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840352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8802249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034066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35844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41753824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0752376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5055417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1793338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304250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39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8491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64447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976514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6563407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42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560308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43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2344902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44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827033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56825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4732817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793503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3818974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49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9369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31490110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50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9178155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51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27480094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6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3849958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7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57440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8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988210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AD37F-4CAA-4C4E-B967-8FF85B62072E}" type="slidenum">
              <a:rPr lang="en-RU" smtClean="0"/>
              <a:t>9</a:t>
            </a:fld>
            <a:endParaRPr lang="en-RU"/>
          </a:p>
        </p:txBody>
      </p:sp>
    </p:spTree>
    <p:extLst>
      <p:ext uri="{BB962C8B-B14F-4D97-AF65-F5344CB8AC3E}">
        <p14:creationId xmlns:p14="http://schemas.microsoft.com/office/powerpoint/2010/main" val="1145552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ли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19">
            <a:extLst>
              <a:ext uri="{FF2B5EF4-FFF2-40B4-BE49-F238E27FC236}">
                <a16:creationId xmlns:a16="http://schemas.microsoft.com/office/drawing/2014/main" id="{026323EB-CB20-F940-B194-DF913FF6C0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4424" y="3100913"/>
            <a:ext cx="10302749" cy="307372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Название лекции</a:t>
            </a:r>
          </a:p>
          <a:p>
            <a:pPr lvl="0"/>
            <a:r>
              <a:rPr lang="ru-RU" dirty="0"/>
              <a:t>Программирование на языке </a:t>
            </a:r>
            <a:r>
              <a:rPr lang="en-US" dirty="0"/>
              <a:t>Java</a:t>
            </a:r>
          </a:p>
          <a:p>
            <a:pPr lvl="0"/>
            <a:r>
              <a:rPr lang="ru-RU" dirty="0"/>
              <a:t>Имя лектора</a:t>
            </a:r>
          </a:p>
          <a:p>
            <a:pPr lvl="0"/>
            <a:r>
              <a:rPr lang="ru-RU" dirty="0"/>
              <a:t>Название курса</a:t>
            </a:r>
          </a:p>
        </p:txBody>
      </p:sp>
      <p:pic>
        <p:nvPicPr>
          <p:cNvPr id="18" name="Рисунок 720">
            <a:extLst>
              <a:ext uri="{FF2B5EF4-FFF2-40B4-BE49-F238E27FC236}">
                <a16:creationId xmlns:a16="http://schemas.microsoft.com/office/drawing/2014/main" id="{DEA648B1-C859-D94A-A6A1-43602DAEAA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238" y="4938293"/>
            <a:ext cx="3039763" cy="19188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8" name="Picture 4" descr="Фирменный стиль, логотипы и шаблоны НИУ ВШЭ – О Вышке – Национальный  исследовательский университет «Высшая школа экономики»">
            <a:extLst>
              <a:ext uri="{FF2B5EF4-FFF2-40B4-BE49-F238E27FC236}">
                <a16:creationId xmlns:a16="http://schemas.microsoft.com/office/drawing/2014/main" id="{E3C6C220-9B16-A149-878A-0907C03ECD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24" y="683359"/>
            <a:ext cx="9502346" cy="1140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23946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 descr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000080">
                <a:tint val="45000"/>
                <a:satMod val="400000"/>
              </a:srgbClr>
            </a:duotone>
          </a:blip>
          <a:srcRect l="38098" t="6809" r="46928" b="78012"/>
          <a:stretch>
            <a:fillRect/>
          </a:stretch>
        </p:blipFill>
        <p:spPr>
          <a:xfrm>
            <a:off x="-3259" y="279216"/>
            <a:ext cx="770023" cy="773296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0008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3"/>
            <a:ext cx="9726295" cy="82391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Объект 11">
            <a:extLst>
              <a:ext uri="{FF2B5EF4-FFF2-40B4-BE49-F238E27FC236}">
                <a16:creationId xmlns:a16="http://schemas.microsoft.com/office/drawing/2014/main" id="{5B8E3B77-36E6-BF4C-8FCD-B9B192F46F07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120775" y="1795249"/>
            <a:ext cx="9826858" cy="39594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 baseline="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/>
            </a:pPr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7759302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Слайд №1.1 Стандарт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43">
            <a:extLst>
              <a:ext uri="{FF2B5EF4-FFF2-40B4-BE49-F238E27FC236}">
                <a16:creationId xmlns:a16="http://schemas.microsoft.com/office/drawing/2014/main" id="{31DA519A-B518-FF4B-8FB1-2672058A6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9" y="280852"/>
            <a:ext cx="770023" cy="770023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Прямая соединительная линия 18">
            <a:extLst>
              <a:ext uri="{FF2B5EF4-FFF2-40B4-BE49-F238E27FC236}">
                <a16:creationId xmlns:a16="http://schemas.microsoft.com/office/drawing/2014/main" id="{6655DCFB-54F9-1F4D-96B4-E509247A14C2}"/>
              </a:ext>
            </a:extLst>
          </p:cNvPr>
          <p:cNvSpPr/>
          <p:nvPr/>
        </p:nvSpPr>
        <p:spPr>
          <a:xfrm>
            <a:off x="1119188" y="1052512"/>
            <a:ext cx="3420001" cy="0"/>
          </a:xfrm>
          <a:prstGeom prst="line">
            <a:avLst/>
          </a:prstGeom>
          <a:noFill/>
          <a:ln w="76200" cap="flat">
            <a:solidFill>
              <a:srgbClr val="015DAC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t">
            <a:noAutofit/>
          </a:bodyPr>
          <a:lstStyle/>
          <a:p>
            <a:endParaRPr dirty="0"/>
          </a:p>
        </p:txBody>
      </p:sp>
      <p:sp>
        <p:nvSpPr>
          <p:cNvPr id="24" name="Текст 23">
            <a:extLst>
              <a:ext uri="{FF2B5EF4-FFF2-40B4-BE49-F238E27FC236}">
                <a16:creationId xmlns:a16="http://schemas.microsoft.com/office/drawing/2014/main" id="{60BF5461-0F78-B34F-9480-B7D10E9C0A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0775" y="355494"/>
            <a:ext cx="9726295" cy="5487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accent4"/>
                </a:solidFill>
                <a:latin typeface="Helvetica" pitchFamily="2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2258256352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7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8" r:id="rId2"/>
    <p:sldLayoutId id="2147483701" r:id="rId3"/>
  </p:sldLayoutIdLst>
  <p:transition spd="med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Bold"/>
          <a:ea typeface="Proxima Nova Bold"/>
          <a:cs typeface="Proxima Nova Bold"/>
          <a:sym typeface="Proxima Nova Bold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323332"/>
          </a:solidFill>
          <a:uFillTx/>
          <a:latin typeface="Proxima Nova Regular"/>
          <a:ea typeface="Proxima Nova Regular"/>
          <a:cs typeface="Proxima Nova Regular"/>
          <a:sym typeface="Proxima Nova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Function_composi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</a:t>
            </a:r>
            <a:r>
              <a:rPr lang="en-US" sz="2000" dirty="0"/>
              <a:t>11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 dirty="0"/>
              <a:t>Функциональные сущности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/>
              <a:t>ФКН ВШЭ</a:t>
            </a:r>
            <a:endParaRPr lang="ru-RU" sz="16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867186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метод</a:t>
            </a:r>
            <a:r>
              <a:rPr lang="en-US" dirty="0"/>
              <a:t>: </a:t>
            </a:r>
            <a:r>
              <a:rPr lang="ru-RU" dirty="0"/>
              <a:t>мотивация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2DA371-2C33-EFF8-2B32-F50AE8D18B9B}"/>
              </a:ext>
            </a:extLst>
          </p:cNvPr>
          <p:cNvSpPr txBox="1"/>
          <p:nvPr/>
        </p:nvSpPr>
        <p:spPr>
          <a:xfrm>
            <a:off x="1335505" y="1431758"/>
            <a:ext cx="965578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что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метод – не статический? Можно ли им проинициализировать указатель на функцию?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Оказывается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нет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потому что в этом случае неясно на каком объекте вызывать метод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FD2AB4-30F0-F0EB-B426-EC9872698E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164" y="2316846"/>
            <a:ext cx="6201672" cy="404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941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метод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82B15-9B16-1EF6-BC17-5190F48E2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688357"/>
            <a:ext cx="6075947" cy="1166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4F9AF6-690D-E50F-4956-4C256E9659D1}"/>
              </a:ext>
            </a:extLst>
          </p:cNvPr>
          <p:cNvSpPr txBox="1"/>
          <p:nvPr/>
        </p:nvSpPr>
        <p:spPr>
          <a:xfrm>
            <a:off x="1120775" y="1216394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Первое отличие указателя на метод класса от указателя на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–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указания названия класса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42A889-C621-7561-48FC-A7E860B4C940}"/>
              </a:ext>
            </a:extLst>
          </p:cNvPr>
          <p:cNvSpPr txBox="1"/>
          <p:nvPr/>
        </p:nvSpPr>
        <p:spPr>
          <a:xfrm>
            <a:off x="1120775" y="2967336"/>
            <a:ext cx="972629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Второе – это способ вызова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Поскольку метод можно вызвать исключительно с инстансом типа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vector2d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нам нужно создать его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прежде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чем вызывать метод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BA93BE-4E1D-C757-159E-A13D015876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725886"/>
            <a:ext cx="5184274" cy="273404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D4B1897-9FB1-565C-ECD2-8C0B9A63DA82}"/>
              </a:ext>
            </a:extLst>
          </p:cNvPr>
          <p:cNvCxnSpPr>
            <a:cxnSpLocks/>
          </p:cNvCxnSpPr>
          <p:nvPr/>
        </p:nvCxnSpPr>
        <p:spPr>
          <a:xfrm flipH="1" flipV="1">
            <a:off x="3922295" y="5069038"/>
            <a:ext cx="3777916" cy="2386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E226260-5BDA-6E6E-8F55-6A10E64B8F85}"/>
              </a:ext>
            </a:extLst>
          </p:cNvPr>
          <p:cNvCxnSpPr>
            <a:cxnSpLocks/>
          </p:cNvCxnSpPr>
          <p:nvPr/>
        </p:nvCxnSpPr>
        <p:spPr>
          <a:xfrm flipH="1">
            <a:off x="4295274" y="5092907"/>
            <a:ext cx="3404937" cy="93491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397AAFA-9E46-FB06-9174-5DC5641EE1EE}"/>
              </a:ext>
            </a:extLst>
          </p:cNvPr>
          <p:cNvSpPr txBox="1"/>
          <p:nvPr/>
        </p:nvSpPr>
        <p:spPr>
          <a:xfrm>
            <a:off x="7777080" y="3613665"/>
            <a:ext cx="3404936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Семантика вызова метода через указатель на него отличается в случае прямого вызова на объекте и в случае вызова с использованием указателя на объект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hangingPunct="0"/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Операторы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.*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latin typeface="Calibri" panose="020F0502020204030204" pitchFamily="34" charset="0"/>
                <a:cs typeface="Calibri" panose="020F0502020204030204" pitchFamily="34" charset="0"/>
              </a:rPr>
              <a:t>и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-&gt;*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endParaRPr lang="en-RU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Приоритет</a:t>
            </a:r>
            <a:r>
              <a:rPr lang="en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: 4</a:t>
            </a:r>
          </a:p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Ассоциативность</a:t>
            </a:r>
            <a:r>
              <a:rPr lang="en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: 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Слева-направо</a:t>
            </a:r>
            <a:endParaRPr lang="en-RU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50642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FA2B4-C2B0-49CC-FA7D-2DD45E443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метод</a:t>
            </a:r>
            <a:r>
              <a:rPr lang="en-US" dirty="0"/>
              <a:t>:</a:t>
            </a:r>
            <a:r>
              <a:rPr lang="ru-RU" dirty="0"/>
              <a:t> константный метод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8504D2-C84F-C0A6-899F-7BCC21A79F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869" y="2051160"/>
            <a:ext cx="7846261" cy="40218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649237E-82C3-9B97-45A0-DB847100C186}"/>
              </a:ext>
            </a:extLst>
          </p:cNvPr>
          <p:cNvSpPr txBox="1"/>
          <p:nvPr/>
        </p:nvSpPr>
        <p:spPr>
          <a:xfrm>
            <a:off x="1120775" y="1344674"/>
            <a:ext cx="9726294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проинициализировать указатель константным методом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необходимо добавить квалификатор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const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конец определения типа указателя на метод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EDBF09-8EE4-82E7-7BEF-6A7DE573C545}"/>
              </a:ext>
            </a:extLst>
          </p:cNvPr>
          <p:cNvSpPr txBox="1"/>
          <p:nvPr/>
        </p:nvSpPr>
        <p:spPr>
          <a:xfrm>
            <a:off x="1120775" y="6133176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Note: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 сработает и со ссылочными квалификаторами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&amp;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&amp;&amp;</a:t>
            </a:r>
            <a:endParaRPr kumimoji="0" lang="en-RU" sz="1800" b="1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F3E4AF92-3F50-0D6B-F992-44C2831BEF59}"/>
              </a:ext>
            </a:extLst>
          </p:cNvPr>
          <p:cNvSpPr/>
          <p:nvPr/>
        </p:nvSpPr>
        <p:spPr>
          <a:xfrm rot="5400000">
            <a:off x="4301289" y="3374857"/>
            <a:ext cx="216568" cy="469231"/>
          </a:xfrm>
          <a:prstGeom prst="lef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AC761AC-5016-ACB9-C659-D950F1104CC2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379495" y="1991003"/>
            <a:ext cx="1604427" cy="145002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2395753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FA2B4-C2B0-49CC-FA7D-2DD45E443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метод</a:t>
            </a:r>
            <a:r>
              <a:rPr lang="en-US" dirty="0"/>
              <a:t>:</a:t>
            </a:r>
            <a:r>
              <a:rPr lang="ru-RU" dirty="0"/>
              <a:t> константный метод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5A59B8-33E4-A2CD-0D42-5B5B4FD2D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52" y="2578766"/>
            <a:ext cx="10170695" cy="2873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E22E33-E0D0-C6DD-FDBE-AC6C5B2686B3}"/>
              </a:ext>
            </a:extLst>
          </p:cNvPr>
          <p:cNvSpPr txBox="1"/>
          <p:nvPr/>
        </p:nvSpPr>
        <p:spPr>
          <a:xfrm>
            <a:off x="1120775" y="1989975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стоит путать указатель на константный метод и константный указатель на метод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250477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6FA2B4-C2B0-49CC-FA7D-2DD45E4434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метод</a:t>
            </a:r>
            <a:r>
              <a:rPr lang="en-US" dirty="0"/>
              <a:t>:</a:t>
            </a:r>
            <a:r>
              <a:rPr lang="ru-RU" dirty="0"/>
              <a:t> пример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03ADE3-B969-BAD1-D4E6-76037AB635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8351" y="4032161"/>
            <a:ext cx="3219196" cy="24703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3B6800-0E95-5A34-F7D9-6D031C650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056" y="1738135"/>
            <a:ext cx="4871436" cy="47643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B2E971-08A4-F01F-968B-E3069C67B2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035" y="1738135"/>
            <a:ext cx="3543512" cy="2175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B9D5DE-A0B5-ED4B-C722-5FEED20017F0}"/>
              </a:ext>
            </a:extLst>
          </p:cNvPr>
          <p:cNvSpPr txBox="1"/>
          <p:nvPr/>
        </p:nvSpPr>
        <p:spPr>
          <a:xfrm>
            <a:off x="1112487" y="1250187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Указатели на методы класса можно помещать в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std::vector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использовать в объявлении типа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21307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поле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7DC93-4BA1-7972-E546-EF3C4E407AA4}"/>
              </a:ext>
            </a:extLst>
          </p:cNvPr>
          <p:cNvSpPr txBox="1"/>
          <p:nvPr/>
        </p:nvSpPr>
        <p:spPr>
          <a:xfrm>
            <a:off x="1120775" y="1190606"/>
            <a:ext cx="972629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Note: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омимо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указателей на методы класса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существуют также и указатели на поля класса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Семантика использования указателей на поля класса совпадает с семантикой использования указателей на методы класса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6786A4-79C2-514C-90D8-4324E9BFB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2202592"/>
            <a:ext cx="70612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331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Функциональные объекты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294DFB-530F-D0C6-3222-E6BE82110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968" y="904240"/>
            <a:ext cx="4538737" cy="56003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69450C-72AA-FBA8-940B-B93DA082693A}"/>
              </a:ext>
            </a:extLst>
          </p:cNvPr>
          <p:cNvSpPr txBox="1"/>
          <p:nvPr/>
        </p:nvSpPr>
        <p:spPr>
          <a:xfrm>
            <a:off x="1120775" y="1137919"/>
            <a:ext cx="448919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есть целый набор встроенных функциональных объектов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которые позволяют использовать функциональный стиль программирования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“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прямо из коробки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”: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A5F09-A43D-4AA3-0ACF-8CCADF4D7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615244"/>
            <a:ext cx="4290461" cy="38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06697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2EFFF-0917-0E4B-8A4B-515BA38FD170}"/>
              </a:ext>
            </a:extLst>
          </p:cNvPr>
          <p:cNvSpPr txBox="1"/>
          <p:nvPr/>
        </p:nvSpPr>
        <p:spPr>
          <a:xfrm>
            <a:off x="1120775" y="1385918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C++ 11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ввели возможность объявлять анонимные функции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519A41-DA05-2676-BD17-150FF926A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050" y="2151780"/>
            <a:ext cx="5803900" cy="3911600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7CE83C9B-0ADA-5945-5300-DBD5CEE1079D}"/>
              </a:ext>
            </a:extLst>
          </p:cNvPr>
          <p:cNvSpPr/>
          <p:nvPr/>
        </p:nvSpPr>
        <p:spPr>
          <a:xfrm>
            <a:off x="9156032" y="3794760"/>
            <a:ext cx="300789" cy="794084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73ECB99-C6C7-5889-2C85-F576FC7378D1}"/>
              </a:ext>
            </a:extLst>
          </p:cNvPr>
          <p:cNvSpPr/>
          <p:nvPr/>
        </p:nvSpPr>
        <p:spPr>
          <a:xfrm rot="16200000">
            <a:off x="8443126" y="3536732"/>
            <a:ext cx="180472" cy="518463"/>
          </a:xfrm>
          <a:prstGeom prst="rightBrace">
            <a:avLst>
              <a:gd name="adj1" fmla="val 8333"/>
              <a:gd name="adj2" fmla="val 47266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DB88AB60-68DC-8474-E0A9-5234C44128AD}"/>
              </a:ext>
            </a:extLst>
          </p:cNvPr>
          <p:cNvSpPr/>
          <p:nvPr/>
        </p:nvSpPr>
        <p:spPr>
          <a:xfrm rot="16200000">
            <a:off x="6039915" y="2048848"/>
            <a:ext cx="180471" cy="3494229"/>
          </a:xfrm>
          <a:prstGeom prst="rightBrace">
            <a:avLst>
              <a:gd name="adj1" fmla="val 8333"/>
              <a:gd name="adj2" fmla="val 47266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A0CBB51-8BF8-0994-DCF6-EF1E54BD477A}"/>
              </a:ext>
            </a:extLst>
          </p:cNvPr>
          <p:cNvSpPr/>
          <p:nvPr/>
        </p:nvSpPr>
        <p:spPr>
          <a:xfrm flipH="1">
            <a:off x="3806191" y="4091939"/>
            <a:ext cx="148589" cy="238807"/>
          </a:xfrm>
          <a:prstGeom prst="rightBrace">
            <a:avLst/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538A97-E174-2BBD-6E80-37C78B9AA05C}"/>
              </a:ext>
            </a:extLst>
          </p:cNvPr>
          <p:cNvSpPr txBox="1"/>
          <p:nvPr/>
        </p:nvSpPr>
        <p:spPr>
          <a:xfrm>
            <a:off x="9156032" y="2943752"/>
            <a:ext cx="20205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Return value type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AEE08-AE89-1678-4F26-9F8DBAE53947}"/>
              </a:ext>
            </a:extLst>
          </p:cNvPr>
          <p:cNvSpPr txBox="1"/>
          <p:nvPr/>
        </p:nvSpPr>
        <p:spPr>
          <a:xfrm>
            <a:off x="9610091" y="3730138"/>
            <a:ext cx="2020571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This is a 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closure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or a 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lambda function (expression)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7A00F6B-91EB-C936-FB7E-FE12717ECDD6}"/>
              </a:ext>
            </a:extLst>
          </p:cNvPr>
          <p:cNvSpPr txBox="1"/>
          <p:nvPr/>
        </p:nvSpPr>
        <p:spPr>
          <a:xfrm>
            <a:off x="9156031" y="2277409"/>
            <a:ext cx="20205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A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rguments list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9F2F68B-D8E7-92C8-6147-19772B558392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8533362" y="3128417"/>
            <a:ext cx="622670" cy="48167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7FBD74-D715-CE9C-4DC6-40753EA8C251}"/>
              </a:ext>
            </a:extLst>
          </p:cNvPr>
          <p:cNvCxnSpPr>
            <a:cxnSpLocks/>
          </p:cNvCxnSpPr>
          <p:nvPr/>
        </p:nvCxnSpPr>
        <p:spPr>
          <a:xfrm flipH="1">
            <a:off x="6096000" y="2459169"/>
            <a:ext cx="3060032" cy="115092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39D3717-8A3C-3146-8A99-33658FFEC658}"/>
              </a:ext>
            </a:extLst>
          </p:cNvPr>
          <p:cNvCxnSpPr>
            <a:cxnSpLocks/>
          </p:cNvCxnSpPr>
          <p:nvPr/>
        </p:nvCxnSpPr>
        <p:spPr>
          <a:xfrm flipV="1">
            <a:off x="2547771" y="4185607"/>
            <a:ext cx="1069594" cy="40323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7F25CF5-3E98-36CB-4FB1-8343563557DB}"/>
              </a:ext>
            </a:extLst>
          </p:cNvPr>
          <p:cNvCxnSpPr>
            <a:cxnSpLocks/>
          </p:cNvCxnSpPr>
          <p:nvPr/>
        </p:nvCxnSpPr>
        <p:spPr>
          <a:xfrm>
            <a:off x="2547771" y="3210159"/>
            <a:ext cx="1462102" cy="462998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Right Brace 39">
            <a:extLst>
              <a:ext uri="{FF2B5EF4-FFF2-40B4-BE49-F238E27FC236}">
                <a16:creationId xmlns:a16="http://schemas.microsoft.com/office/drawing/2014/main" id="{8B51FA8E-061A-6BA5-B6D4-B2515AC20EEC}"/>
              </a:ext>
            </a:extLst>
          </p:cNvPr>
          <p:cNvSpPr/>
          <p:nvPr/>
        </p:nvSpPr>
        <p:spPr>
          <a:xfrm rot="16200000">
            <a:off x="4063274" y="3646582"/>
            <a:ext cx="180472" cy="215082"/>
          </a:xfrm>
          <a:prstGeom prst="rightBrace">
            <a:avLst>
              <a:gd name="adj1" fmla="val 8333"/>
              <a:gd name="adj2" fmla="val 47266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9B240D9-33E1-E6A3-63C7-382ED3720DC4}"/>
              </a:ext>
            </a:extLst>
          </p:cNvPr>
          <p:cNvSpPr txBox="1"/>
          <p:nvPr/>
        </p:nvSpPr>
        <p:spPr>
          <a:xfrm>
            <a:off x="1532346" y="2810057"/>
            <a:ext cx="123728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Capture list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02396C-C7D2-B482-5672-429BBECAADAF}"/>
              </a:ext>
            </a:extLst>
          </p:cNvPr>
          <p:cNvSpPr txBox="1"/>
          <p:nvPr/>
        </p:nvSpPr>
        <p:spPr>
          <a:xfrm>
            <a:off x="1273077" y="4546871"/>
            <a:ext cx="146210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RU" dirty="0">
                <a:solidFill>
                  <a:schemeClr val="accent4"/>
                </a:solidFill>
                <a:latin typeface="+mj-lt"/>
                <a:ea typeface="+mj-ea"/>
                <a:cs typeface="+mj-cs"/>
                <a:sym typeface="Calibri"/>
              </a:rPr>
              <a:t>Function body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54741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4" y="444200"/>
            <a:ext cx="9726295" cy="548746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создание экземпляра и вызов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CCC83-8BB1-83AF-CC71-871F1BDDEE4A}"/>
              </a:ext>
            </a:extLst>
          </p:cNvPr>
          <p:cNvSpPr txBox="1"/>
          <p:nvPr/>
        </p:nvSpPr>
        <p:spPr>
          <a:xfrm>
            <a:off x="1120775" y="1385918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создать объект лямбда-функции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можно использовать следующий код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265CD0-D5DC-801B-42E0-611ECD177C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222" y="1967103"/>
            <a:ext cx="7899400" cy="227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3BBEF4-32E3-56B2-EE98-D9AAD29D3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972" y="4751049"/>
            <a:ext cx="3517900" cy="8636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488D65-5028-28A5-0143-5B72C0538122}"/>
              </a:ext>
            </a:extLst>
          </p:cNvPr>
          <p:cNvCxnSpPr>
            <a:cxnSpLocks/>
          </p:cNvCxnSpPr>
          <p:nvPr/>
        </p:nvCxnSpPr>
        <p:spPr>
          <a:xfrm>
            <a:off x="5983922" y="4362138"/>
            <a:ext cx="0" cy="269823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4B073F0-35E2-A93C-7752-E13A191B97EE}"/>
              </a:ext>
            </a:extLst>
          </p:cNvPr>
          <p:cNvSpPr txBox="1"/>
          <p:nvPr/>
        </p:nvSpPr>
        <p:spPr>
          <a:xfrm>
            <a:off x="1120774" y="5940630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Само по себе лямбда-выражение имеет достаточно сложный тип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поэтому в целях экономии кода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используется ключевое слово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позволяющее вывести тип объекта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16674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возвращаемое значение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CC38F-4787-CDB5-210D-666F0141B479}"/>
              </a:ext>
            </a:extLst>
          </p:cNvPr>
          <p:cNvSpPr txBox="1"/>
          <p:nvPr/>
        </p:nvSpPr>
        <p:spPr>
          <a:xfrm>
            <a:off x="1232852" y="1480929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Возвращаемое значение не 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язательно указывать для лямбда-функции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 умолчанию возвращаемое значение определяется так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будто функция возвращает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A6A36C-C2EB-2E9F-45BD-E9197C7BA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849" y="2523182"/>
            <a:ext cx="7226300" cy="2273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127448F-705D-FB47-6F28-7F6903694393}"/>
              </a:ext>
            </a:extLst>
          </p:cNvPr>
          <p:cNvSpPr txBox="1"/>
          <p:nvPr/>
        </p:nvSpPr>
        <p:spPr>
          <a:xfrm>
            <a:off x="1232852" y="5197377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тип возвращаемого значения будет определен как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int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FF043A5-0898-2BAD-D419-3FBCAA6AF9C5}"/>
              </a:ext>
            </a:extLst>
          </p:cNvPr>
          <p:cNvCxnSpPr/>
          <p:nvPr/>
        </p:nvCxnSpPr>
        <p:spPr>
          <a:xfrm>
            <a:off x="7218947" y="3128211"/>
            <a:ext cx="3007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11285651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Проблема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F2EFFF-0917-0E4B-8A4B-515BA38FD170}"/>
              </a:ext>
            </a:extLst>
          </p:cNvPr>
          <p:cNvSpPr txBox="1"/>
          <p:nvPr/>
        </p:nvSpPr>
        <p:spPr>
          <a:xfrm>
            <a:off x="1120775" y="1987444"/>
            <a:ext cx="3776079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Вспомним передачу собственного компаратора 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std::sort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FC355-4637-51B5-B868-36225B199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705539"/>
            <a:ext cx="3776078" cy="2485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40B0C8-7D73-5063-2960-93603504D8CA}"/>
              </a:ext>
            </a:extLst>
          </p:cNvPr>
          <p:cNvSpPr txBox="1"/>
          <p:nvPr/>
        </p:nvSpPr>
        <p:spPr>
          <a:xfrm>
            <a:off x="1120775" y="5691873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Вывод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создавать новый класс-функтор для однострочного компаратора слишком долго и неудобно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ACD3D2-EE25-1AD3-7360-9EC67A1F3E89}"/>
              </a:ext>
            </a:extLst>
          </p:cNvPr>
          <p:cNvSpPr txBox="1"/>
          <p:nvPr/>
        </p:nvSpPr>
        <p:spPr>
          <a:xfrm>
            <a:off x="7295150" y="2059210"/>
            <a:ext cx="280152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Вспомним передачу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deleter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unique_ptr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474523-B248-98FE-1EBF-18D14F731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64" y="2946677"/>
            <a:ext cx="5121691" cy="20033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515680-E1F0-B7F8-4844-C5FA3CAAC98C}"/>
              </a:ext>
            </a:extLst>
          </p:cNvPr>
          <p:cNvSpPr txBox="1"/>
          <p:nvPr/>
        </p:nvSpPr>
        <p:spPr>
          <a:xfrm>
            <a:off x="1120775" y="1261177"/>
            <a:ext cx="933261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Напоминание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унктором называется объект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 которого определен оператор 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operator()</a:t>
            </a:r>
            <a:endParaRPr kumimoji="0" lang="en-RU" sz="1800" b="1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2613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список захвата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CC91C-B7EE-065A-1D41-32209D6ED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511913"/>
            <a:ext cx="7214842" cy="468592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5" y="1104052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Задача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отсортировать точки в порядке убывания их удаленности от заранее заданной точки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origin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1D916DF-2E3B-B17B-1A07-ADFCEC4C7773}"/>
              </a:ext>
            </a:extLst>
          </p:cNvPr>
          <p:cNvSpPr txBox="1"/>
          <p:nvPr/>
        </p:nvSpPr>
        <p:spPr>
          <a:xfrm>
            <a:off x="1120775" y="6209869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Проблема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переменная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origin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недоступна внутри тела переданной лямбда-функции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99360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по значению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5" y="1719779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Передадим 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origin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качестве переменной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захвата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BAB428-51DC-DF73-6B9F-8A4F24CC6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333071"/>
            <a:ext cx="9017138" cy="21918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BC4303A-A2D5-9572-4502-223131EEC110}"/>
              </a:ext>
            </a:extLst>
          </p:cNvPr>
          <p:cNvSpPr txBox="1"/>
          <p:nvPr/>
        </p:nvSpPr>
        <p:spPr>
          <a:xfrm>
            <a:off x="1120775" y="5062172"/>
            <a:ext cx="9017138" cy="6624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данном случае захват происходит по значению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приводит к нежелательному копированию точки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77151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по ссылке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5" y="1500820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Для передачи по ссылке можно использовать такой синтаксис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4303A-A2D5-9572-4502-223131EEC110}"/>
              </a:ext>
            </a:extLst>
          </p:cNvPr>
          <p:cNvSpPr txBox="1"/>
          <p:nvPr/>
        </p:nvSpPr>
        <p:spPr>
          <a:xfrm>
            <a:off x="1120775" y="5221198"/>
            <a:ext cx="901713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Однако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данном случае захват происходит по не-константной ссылке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не всегда удобно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примере сверху мы можем изменить точку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переданную компаратору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очевидно сломает код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7DDC70-4B1B-1E96-FA9E-0CE814473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091524"/>
            <a:ext cx="87249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6151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с присваиванием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5" y="1238864"/>
            <a:ext cx="101359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по каким-то причинам мы хотим изменить название захваченной переменной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мы можем сделать это при помощи такого синтаксиса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91182C-E052-B053-6BCF-A26F9E3905A6}"/>
              </a:ext>
            </a:extLst>
          </p:cNvPr>
          <p:cNvSpPr txBox="1"/>
          <p:nvPr/>
        </p:nvSpPr>
        <p:spPr>
          <a:xfrm>
            <a:off x="1120775" y="3105835"/>
            <a:ext cx="101359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Такой захват называется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захватом с присваиванием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Он позволяет не только переименовать переменную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и изменить ее значение в результате вычисления выражения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108AEF-FE88-AECE-D8F1-19FEC5674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3931968"/>
            <a:ext cx="7111364" cy="3650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F6AC3-2955-E8D4-A39E-D651915CD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015245"/>
            <a:ext cx="7111364" cy="392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0D9F38-D4DA-96C1-3A0E-966929B3B1F1}"/>
              </a:ext>
            </a:extLst>
          </p:cNvPr>
          <p:cNvSpPr txBox="1"/>
          <p:nvPr/>
        </p:nvSpPr>
        <p:spPr>
          <a:xfrm>
            <a:off x="1120775" y="4972807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помощи </a:t>
            </a:r>
            <a:r>
              <a:rPr lang="ru-RU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захвата с присваиванием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можно переместить внешнюю переменную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явно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вызвав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std::move: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1A1194-94A7-E981-2302-BF6BB29E72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5691326"/>
            <a:ext cx="7867912" cy="36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9073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5" y="447962"/>
            <a:ext cx="9726295" cy="54874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по константной ссылке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5" y="1736785"/>
            <a:ext cx="101359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омимо этого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захват с присваиванием помогает решить проблему явного захвата константной ссылки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C4303A-A2D5-9572-4502-223131EEC110}"/>
              </a:ext>
            </a:extLst>
          </p:cNvPr>
          <p:cNvSpPr txBox="1"/>
          <p:nvPr/>
        </p:nvSpPr>
        <p:spPr>
          <a:xfrm>
            <a:off x="1120775" y="5028693"/>
            <a:ext cx="901713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этом случае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мы создаем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локальную переменную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the_origin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доступную в теле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Эта переменная является константной ссылкой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связанной со значением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origin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AA1A6-0ACD-C559-2525-E2E828140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655145"/>
            <a:ext cx="9423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69579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4" y="479660"/>
            <a:ext cx="9726295" cy="548746"/>
          </a:xfrm>
        </p:spPr>
        <p:txBody>
          <a:bodyPr>
            <a:normAutofit fontScale="700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изменение захваченных значений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4" y="1327255"/>
            <a:ext cx="101359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мы захватили переменную по значению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привело к создании ее копии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то у нас все равно не будет возможности изменить эту копию!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D3979-52BA-D218-A9FD-4D74067CBB5A}"/>
              </a:ext>
            </a:extLst>
          </p:cNvPr>
          <p:cNvSpPr txBox="1"/>
          <p:nvPr/>
        </p:nvSpPr>
        <p:spPr>
          <a:xfrm>
            <a:off x="1120774" y="2878030"/>
            <a:ext cx="1013598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Чтобы все же получить доступ к изменению локальных копий внешних переменных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захваченных по значению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необходимо использовать ключевое слово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mutable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7885A7-00B9-DDEB-A241-DCC776DCA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2165954"/>
            <a:ext cx="3575823" cy="3784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B877E1-BCF1-43E0-74C3-9C71DBBF26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765" y="4036796"/>
            <a:ext cx="1270000" cy="176530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875764-E843-947C-57A8-5242B4AAA008}"/>
              </a:ext>
            </a:extLst>
          </p:cNvPr>
          <p:cNvCxnSpPr>
            <a:cxnSpLocks/>
          </p:cNvCxnSpPr>
          <p:nvPr/>
        </p:nvCxnSpPr>
        <p:spPr>
          <a:xfrm>
            <a:off x="5162070" y="4936280"/>
            <a:ext cx="492772" cy="0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A49D76D-B0F1-B530-1FA2-E3FF163CCA1C}"/>
              </a:ext>
            </a:extLst>
          </p:cNvPr>
          <p:cNvSpPr txBox="1"/>
          <p:nvPr/>
        </p:nvSpPr>
        <p:spPr>
          <a:xfrm>
            <a:off x="7214688" y="3903784"/>
            <a:ext cx="4199020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Однако в этом случае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это локальное значение будет общим для всех вызовов функции (по аналогии со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static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переменными)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</a:p>
          <a:p>
            <a:pPr algn="ctr" hangingPunct="0"/>
            <a:endParaRPr lang="en-US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ctr"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То есть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захваченные переменные хранятся 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“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внутри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”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самого объекта лямбда-функции</a:t>
            </a:r>
            <a:endParaRPr lang="en-RU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86C6288-D779-946D-9A50-412F124523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3857972"/>
            <a:ext cx="3891069" cy="23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3786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нескольких значений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22E14F-9CFE-6A78-0090-014FC7190D70}"/>
              </a:ext>
            </a:extLst>
          </p:cNvPr>
          <p:cNvSpPr txBox="1"/>
          <p:nvPr/>
        </p:nvSpPr>
        <p:spPr>
          <a:xfrm>
            <a:off x="1120774" y="1507665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нужно захватить сразу несколько переменных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 можно сделать так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93EEE0-CA83-DD50-B3F7-673C9310E1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2119600"/>
            <a:ext cx="7416800" cy="889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57CFAF-714E-502B-981B-AB1C80FCA18B}"/>
              </a:ext>
            </a:extLst>
          </p:cNvPr>
          <p:cNvSpPr txBox="1"/>
          <p:nvPr/>
        </p:nvSpPr>
        <p:spPr>
          <a:xfrm>
            <a:off x="1120774" y="3251205"/>
            <a:ext cx="1013598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Однако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если в этом случае использовать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mutable,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не выйдет объявить какую-то переменную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переданную по значению как константную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То есть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mutable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делает </a:t>
            </a:r>
            <a:r>
              <a:rPr lang="ru-RU" b="1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все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переменные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захваченные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по значению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не-константными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16B861-34FE-058E-15D1-7A3866556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4367399"/>
            <a:ext cx="9385300" cy="1130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CA65E0-6368-9346-E12F-0B5A61E75BF6}"/>
              </a:ext>
            </a:extLst>
          </p:cNvPr>
          <p:cNvSpPr txBox="1"/>
          <p:nvPr/>
        </p:nvSpPr>
        <p:spPr>
          <a:xfrm>
            <a:off x="1120774" y="5907133"/>
            <a:ext cx="101359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b="1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Note</a:t>
            </a:r>
            <a:r>
              <a:rPr lang="en-US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i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захватывать одно и то же несколько раз – нельзя</a:t>
            </a:r>
            <a:endParaRPr kumimoji="0" lang="en-RU" sz="18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370036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</a:t>
            </a:r>
            <a:r>
              <a:rPr lang="en-US" b="1" dirty="0"/>
              <a:t>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D40369-D042-199E-23DE-AFDA3FF027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438483"/>
            <a:ext cx="6464300" cy="4762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F529C-918E-EE15-E6A2-92F01731570C}"/>
              </a:ext>
            </a:extLst>
          </p:cNvPr>
          <p:cNvSpPr txBox="1"/>
          <p:nvPr/>
        </p:nvSpPr>
        <p:spPr>
          <a:xfrm>
            <a:off x="7829551" y="1338468"/>
            <a:ext cx="3017519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лямбда-функция объявлена внутри класса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то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 использованием ее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списка захвата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 захватить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this.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этом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внутри лямбда-функции поля класса будут доступны без явного использования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this-&gt;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 же как и внутри методов самого класса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Note: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Конечно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же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если бы метод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foo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был константным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this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бы тоже был константным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то есть изменить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num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вышло бы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7149478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</a:t>
            </a:r>
            <a:r>
              <a:rPr lang="ru-RU" dirty="0" err="1"/>
              <a:t>по-умолчанию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451B-B53F-6961-E3D9-9931A695E40A}"/>
              </a:ext>
            </a:extLst>
          </p:cNvPr>
          <p:cNvSpPr txBox="1"/>
          <p:nvPr/>
        </p:nvSpPr>
        <p:spPr>
          <a:xfrm>
            <a:off x="1120775" y="1443038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 захватить сразу все локальные переменные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E3A2C-A406-DFA4-35FA-61A00513758D}"/>
              </a:ext>
            </a:extLst>
          </p:cNvPr>
          <p:cNvSpPr txBox="1"/>
          <p:nvPr/>
        </p:nvSpPr>
        <p:spPr>
          <a:xfrm>
            <a:off x="1120775" y="2790271"/>
            <a:ext cx="26162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Захват всего по значению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7CE6E-9A61-89B7-C14B-E06411CE8205}"/>
              </a:ext>
            </a:extLst>
          </p:cNvPr>
          <p:cNvSpPr txBox="1"/>
          <p:nvPr/>
        </p:nvSpPr>
        <p:spPr>
          <a:xfrm>
            <a:off x="1120775" y="4137505"/>
            <a:ext cx="23927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Захват всего по ссылке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7009B-F122-C327-EA1E-D11718847E66}"/>
              </a:ext>
            </a:extLst>
          </p:cNvPr>
          <p:cNvSpPr txBox="1"/>
          <p:nvPr/>
        </p:nvSpPr>
        <p:spPr>
          <a:xfrm>
            <a:off x="1120775" y="5761517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это небезопасно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считается плохой практикой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поэтому так делать не стоит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7B5B3-3521-900D-A677-A07C2B585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741692"/>
            <a:ext cx="3731895" cy="466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84FE6-A63A-A2A9-BA6B-0481C9C1E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4088927"/>
            <a:ext cx="3691324" cy="4664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5AAD46-5529-BCCC-FDD7-2D7A6016725A}"/>
              </a:ext>
            </a:extLst>
          </p:cNvPr>
          <p:cNvCxnSpPr/>
          <p:nvPr/>
        </p:nvCxnSpPr>
        <p:spPr>
          <a:xfrm>
            <a:off x="4014788" y="2974935"/>
            <a:ext cx="2914650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E0CD3-19E7-1911-AC4E-30D3F3899821}"/>
              </a:ext>
            </a:extLst>
          </p:cNvPr>
          <p:cNvCxnSpPr/>
          <p:nvPr/>
        </p:nvCxnSpPr>
        <p:spPr>
          <a:xfrm>
            <a:off x="3737002" y="4322170"/>
            <a:ext cx="3192436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06593108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</a:t>
            </a:r>
            <a:r>
              <a:rPr lang="ru-RU" dirty="0" err="1"/>
              <a:t>по-умолчанию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451B-B53F-6961-E3D9-9931A695E40A}"/>
              </a:ext>
            </a:extLst>
          </p:cNvPr>
          <p:cNvSpPr txBox="1"/>
          <p:nvPr/>
        </p:nvSpPr>
        <p:spPr>
          <a:xfrm>
            <a:off x="1120775" y="1443038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Можно захватить сразу все локальные переменные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0E3A2C-A406-DFA4-35FA-61A00513758D}"/>
              </a:ext>
            </a:extLst>
          </p:cNvPr>
          <p:cNvSpPr txBox="1"/>
          <p:nvPr/>
        </p:nvSpPr>
        <p:spPr>
          <a:xfrm>
            <a:off x="1120775" y="2790271"/>
            <a:ext cx="26162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Захват всего по значению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27CE6E-9A61-89B7-C14B-E06411CE8205}"/>
              </a:ext>
            </a:extLst>
          </p:cNvPr>
          <p:cNvSpPr txBox="1"/>
          <p:nvPr/>
        </p:nvSpPr>
        <p:spPr>
          <a:xfrm>
            <a:off x="1120775" y="4137505"/>
            <a:ext cx="239270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Захват всего по ссылке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7009B-F122-C327-EA1E-D11718847E66}"/>
              </a:ext>
            </a:extLst>
          </p:cNvPr>
          <p:cNvSpPr txBox="1"/>
          <p:nvPr/>
        </p:nvSpPr>
        <p:spPr>
          <a:xfrm>
            <a:off x="1120775" y="5761517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это небезопасно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считается плохой практикой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поэтому так делать не стоит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7B5B3-3521-900D-A677-A07C2B585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2741692"/>
            <a:ext cx="3731895" cy="466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A84FE6-A63A-A2A9-BA6B-0481C9C1E1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175" y="4088927"/>
            <a:ext cx="3691324" cy="4664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05AAD46-5529-BCCC-FDD7-2D7A6016725A}"/>
              </a:ext>
            </a:extLst>
          </p:cNvPr>
          <p:cNvCxnSpPr/>
          <p:nvPr/>
        </p:nvCxnSpPr>
        <p:spPr>
          <a:xfrm>
            <a:off x="4014788" y="2974935"/>
            <a:ext cx="2914650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AE0CD3-19E7-1911-AC4E-30D3F3899821}"/>
              </a:ext>
            </a:extLst>
          </p:cNvPr>
          <p:cNvCxnSpPr/>
          <p:nvPr/>
        </p:nvCxnSpPr>
        <p:spPr>
          <a:xfrm>
            <a:off x="3737002" y="4322170"/>
            <a:ext cx="3192436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2593635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мотивация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2FF0A-9349-1B93-F5C4-AA26A7679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225" y="2774047"/>
            <a:ext cx="5753100" cy="1943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33F8E0-7439-C55B-F022-55DE9EDEA892}"/>
              </a:ext>
            </a:extLst>
          </p:cNvPr>
          <p:cNvSpPr txBox="1"/>
          <p:nvPr/>
        </p:nvSpPr>
        <p:spPr>
          <a:xfrm>
            <a:off x="1120775" y="1576137"/>
            <a:ext cx="97040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Еще в языке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была возможность передавать функции в другие функции с использованием так называемых указателей на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4FED-D901-B5FD-3544-A324F3D5F5EF}"/>
              </a:ext>
            </a:extLst>
          </p:cNvPr>
          <p:cNvSpPr txBox="1"/>
          <p:nvPr/>
        </p:nvSpPr>
        <p:spPr>
          <a:xfrm>
            <a:off x="1221740" y="5268728"/>
            <a:ext cx="970407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Суть указателя на функцию заключается в том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он позволяет передать произвольную функцию (конечно же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совпадающую по сигнатуре) в качестве некой операции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которую выполнит получивший ее объект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0920445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</a:t>
            </a:r>
            <a:r>
              <a:rPr lang="ru-RU" dirty="0" err="1"/>
              <a:t>по-умолчанию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451B-B53F-6961-E3D9-9931A695E40A}"/>
              </a:ext>
            </a:extLst>
          </p:cNvPr>
          <p:cNvSpPr txBox="1"/>
          <p:nvPr/>
        </p:nvSpPr>
        <p:spPr>
          <a:xfrm>
            <a:off x="1120775" y="1271586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Рассмотрим такой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код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14446-F42F-D79F-1529-6EA659818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450" y="1812368"/>
            <a:ext cx="6261100" cy="335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B65AB3-453C-027D-8333-2A37D622E972}"/>
              </a:ext>
            </a:extLst>
          </p:cNvPr>
          <p:cNvSpPr txBox="1"/>
          <p:nvPr/>
        </p:nvSpPr>
        <p:spPr>
          <a:xfrm>
            <a:off x="1232852" y="5336620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Понятно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при захвате по ссылке после уничтожения временного объекта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поле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divisor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будет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инвалидировано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вызов лямбды будет трактоваться как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undefined behavior.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559384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ru-RU" dirty="0"/>
              <a:t>захват </a:t>
            </a:r>
            <a:r>
              <a:rPr lang="ru-RU" dirty="0" err="1"/>
              <a:t>по-умолчанию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A451B-B53F-6961-E3D9-9931A695E40A}"/>
              </a:ext>
            </a:extLst>
          </p:cNvPr>
          <p:cNvSpPr txBox="1"/>
          <p:nvPr/>
        </p:nvSpPr>
        <p:spPr>
          <a:xfrm>
            <a:off x="1120775" y="1271586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Попробуем изменить захват по ссылке на захват по значению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Тогда точно все должно быть хорошо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верно?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B65AB3-453C-027D-8333-2A37D622E972}"/>
              </a:ext>
            </a:extLst>
          </p:cNvPr>
          <p:cNvSpPr txBox="1"/>
          <p:nvPr/>
        </p:nvSpPr>
        <p:spPr>
          <a:xfrm>
            <a:off x="1232852" y="5336620"/>
            <a:ext cx="9726295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Оказывается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 нет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поля класса не являются локальными переменными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поэтому в этом случае захватывается не поле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divisor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сам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this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Вывод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используйте захват по умолчанию и явно перечисляйте все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требуется захватить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A7785-F75F-29E5-7805-7E4670768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49" y="1917915"/>
            <a:ext cx="62865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807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en-US" b="1" dirty="0"/>
              <a:t>auto</a:t>
            </a:r>
            <a:r>
              <a:rPr lang="en-US" dirty="0"/>
              <a:t>-</a:t>
            </a:r>
            <a:r>
              <a:rPr lang="ru-RU" dirty="0"/>
              <a:t>аргументы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5" y="1543051"/>
            <a:ext cx="9726295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Лямбда-функции позволяют использовать ключевое слово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своих параметрах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В таком случае</a:t>
            </a:r>
            <a:r>
              <a:rPr kumimoji="0" lang="en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operator()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 лямбды будет шаблонным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То есть получается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мы можем использовать такой подход 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сделать шаблонную лямбда-функцию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90A477-1FEF-CFDC-F14A-CB88602284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850" y="2551192"/>
            <a:ext cx="97663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9333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en-US" b="1" dirty="0"/>
              <a:t>auto</a:t>
            </a:r>
            <a:r>
              <a:rPr lang="en-US" dirty="0"/>
              <a:t>-</a:t>
            </a:r>
            <a:r>
              <a:rPr lang="ru-RU" dirty="0"/>
              <a:t>аргументы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5" y="1543051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Для того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чтобы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получить доступ к выведенному типу полученного аргумента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можно использовать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decltype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701BC4-BE13-1B05-554E-EB7577E10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92" y="2315644"/>
            <a:ext cx="6598859" cy="418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362370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en-US" b="1" dirty="0"/>
              <a:t>auto</a:t>
            </a:r>
            <a:r>
              <a:rPr lang="en-US" dirty="0"/>
              <a:t>-</a:t>
            </a:r>
            <a:r>
              <a:rPr lang="ru-RU" dirty="0"/>
              <a:t>аргументы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5" y="1543051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Также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возвращаемом значении можно использовать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decltype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от аргументов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BA36D-5AC6-3B63-5E06-F2DA98533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2551192"/>
            <a:ext cx="66675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3469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en-US" b="1" dirty="0"/>
              <a:t>auto</a:t>
            </a:r>
            <a:r>
              <a:rPr lang="en-US" dirty="0"/>
              <a:t>-</a:t>
            </a:r>
            <a:r>
              <a:rPr lang="ru-RU" dirty="0"/>
              <a:t>аргументы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5" y="1543051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Ну и в конце концов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можно использовать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decltype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(auto)</a:t>
            </a:r>
            <a:endParaRPr kumimoji="0" lang="ru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361D6-CDB2-2F88-CE05-C023C359A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850" y="2551192"/>
            <a:ext cx="57023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4932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Лямбда-выражения</a:t>
            </a:r>
            <a:r>
              <a:rPr lang="en-US" dirty="0"/>
              <a:t>: </a:t>
            </a:r>
            <a:r>
              <a:rPr lang="en-US" b="1" dirty="0"/>
              <a:t>auto</a:t>
            </a:r>
            <a:r>
              <a:rPr lang="en-US" dirty="0"/>
              <a:t>-</a:t>
            </a:r>
            <a:r>
              <a:rPr lang="ru-RU" dirty="0"/>
              <a:t>аргументы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4" y="1175782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А что делать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если мы принимаем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auto&amp;&amp;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хотим передать его дальше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используя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std::forward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?</a:t>
            </a: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Опять же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использовать 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decltype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DF86A-CBC9-E0F2-53C0-1D8379B6C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1822111"/>
            <a:ext cx="4883493" cy="4828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69743-39C1-7B77-D62E-100997B8DB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24" y="3449814"/>
            <a:ext cx="3439094" cy="165769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60FE69-98FF-AB4A-57BF-5E5415267B7D}"/>
              </a:ext>
            </a:extLst>
          </p:cNvPr>
          <p:cNvCxnSpPr>
            <a:cxnSpLocks/>
          </p:cNvCxnSpPr>
          <p:nvPr/>
        </p:nvCxnSpPr>
        <p:spPr>
          <a:xfrm>
            <a:off x="6244389" y="4312746"/>
            <a:ext cx="994122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4661053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0774" y="518188"/>
            <a:ext cx="9726295" cy="548746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C++ 20: </a:t>
            </a:r>
            <a:r>
              <a:rPr lang="ru-RU" dirty="0"/>
              <a:t>когда следует использовать </a:t>
            </a:r>
            <a:r>
              <a:rPr lang="en-US" dirty="0"/>
              <a:t>auto </a:t>
            </a:r>
            <a:r>
              <a:rPr lang="ru-RU" dirty="0"/>
              <a:t>в лямбда-выражениях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20AC0-1BB3-6F75-D08B-1AC6E88CC18A}"/>
              </a:ext>
            </a:extLst>
          </p:cNvPr>
          <p:cNvSpPr txBox="1"/>
          <p:nvPr/>
        </p:nvSpPr>
        <p:spPr>
          <a:xfrm>
            <a:off x="1120774" y="1175782"/>
            <a:ext cx="972629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 самом деле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 всех предыдущих слайдах про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мы использовали его для имитации поведения шаблонных функций в 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C++.</a:t>
            </a: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До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C++20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это было оправдано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однако с приходом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C++20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необходимость в имитации поведения шаблонных функций отпала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 как в язык была введена поддержка шаблонных лямбда-функций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(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 них поговорим на следующем слайде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).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Поэтому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использовать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 качестве входного аргумента стоит только 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сократить запись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ни в коем случае ни для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использовать полиморфизм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!</a:t>
            </a:r>
            <a:endParaRPr kumimoji="0" lang="ru-RU" sz="180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551266-B054-6826-B7D6-719DDC50B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4" y="4032645"/>
            <a:ext cx="4064837" cy="138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78D5B4-2DA5-B2EE-EE41-697AA9A69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391" y="4304187"/>
            <a:ext cx="3749842" cy="937461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90F01C8-71B3-7D29-7FFB-CE38075EC913}"/>
              </a:ext>
            </a:extLst>
          </p:cNvPr>
          <p:cNvCxnSpPr/>
          <p:nvPr/>
        </p:nvCxnSpPr>
        <p:spPr>
          <a:xfrm>
            <a:off x="5331995" y="4657717"/>
            <a:ext cx="1528010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6F9D222-D5BC-0B57-3C3A-4EAF14F809FA}"/>
              </a:ext>
            </a:extLst>
          </p:cNvPr>
          <p:cNvSpPr txBox="1"/>
          <p:nvPr/>
        </p:nvSpPr>
        <p:spPr>
          <a:xfrm>
            <a:off x="5911174" y="4119522"/>
            <a:ext cx="36965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ОК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6F9E7D-DCE7-4A71-B1BD-CEF32549C9CB}"/>
              </a:ext>
            </a:extLst>
          </p:cNvPr>
          <p:cNvSpPr txBox="1"/>
          <p:nvPr/>
        </p:nvSpPr>
        <p:spPr>
          <a:xfrm>
            <a:off x="5331994" y="4766566"/>
            <a:ext cx="15280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Использование </a:t>
            </a:r>
            <a:r>
              <a:rPr kumimoji="0" lang="en-US" sz="12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auto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оправдано и экономит время</a:t>
            </a:r>
            <a:endParaRPr kumimoji="0" lang="en-RU" sz="12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C2AA09F-1D72-7FD7-E6DD-9A31B6844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21" y="5955979"/>
            <a:ext cx="6985000" cy="596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247360-9A99-7B23-EB58-0831FEB4AF51}"/>
              </a:ext>
            </a:extLst>
          </p:cNvPr>
          <p:cNvSpPr txBox="1"/>
          <p:nvPr/>
        </p:nvSpPr>
        <p:spPr>
          <a:xfrm>
            <a:off x="2491421" y="5671369"/>
            <a:ext cx="6985000" cy="2769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 ОК</a:t>
            </a:r>
            <a:r>
              <a:rPr kumimoji="0" lang="en-US" sz="12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2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подразумевалось </a:t>
            </a:r>
            <a:r>
              <a:rPr lang="ru-RU" sz="1200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rPr>
              <a:t>использование </a:t>
            </a:r>
            <a:r>
              <a:rPr lang="en-US" sz="1200" dirty="0">
                <a:solidFill>
                  <a:srgbClr val="C00000"/>
                </a:solidFill>
                <a:latin typeface="+mj-lt"/>
                <a:ea typeface="+mj-ea"/>
                <a:cs typeface="+mj-cs"/>
                <a:sym typeface="Calibri"/>
              </a:rPr>
              <a:t>template</a:t>
            </a:r>
            <a:endParaRPr kumimoji="0" lang="en-RU" sz="12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705913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Шаблонные лямбда-выражения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2F1562-B890-E52E-57DB-A3EF9CDB600E}"/>
              </a:ext>
            </a:extLst>
          </p:cNvPr>
          <p:cNvSpPr txBox="1"/>
          <p:nvPr/>
        </p:nvSpPr>
        <p:spPr>
          <a:xfrm>
            <a:off x="967742" y="1281273"/>
            <a:ext cx="9879328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Начиная с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C++20,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лямбда-функция может быть шаблонной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поэтому теперь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 </a:t>
            </a:r>
            <a:r>
              <a:rPr lang="ru-RU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хак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и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decltype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можно забыть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7C6392-7AF3-77B0-1565-1E32DB2067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681" y="3200628"/>
            <a:ext cx="6596637" cy="562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FCF58D-8374-F236-46F2-B1D245B66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177" y="2080920"/>
            <a:ext cx="6215644" cy="53115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630682C-D687-C8E7-F514-3F107E08E7DB}"/>
              </a:ext>
            </a:extLst>
          </p:cNvPr>
          <p:cNvCxnSpPr>
            <a:cxnSpLocks/>
          </p:cNvCxnSpPr>
          <p:nvPr/>
        </p:nvCxnSpPr>
        <p:spPr>
          <a:xfrm>
            <a:off x="6096000" y="2664420"/>
            <a:ext cx="0" cy="491369"/>
          </a:xfrm>
          <a:prstGeom prst="straightConnector1">
            <a:avLst/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6F3A5A2-9813-A896-19A6-7642F717A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956" y="5585351"/>
            <a:ext cx="5924087" cy="874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82507C-7D90-C40D-E776-BB7DB561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01" y="4124386"/>
            <a:ext cx="4757153" cy="87433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84F9D92-B7B7-9680-ACF1-98E4A82D3112}"/>
              </a:ext>
            </a:extLst>
          </p:cNvPr>
          <p:cNvCxnSpPr>
            <a:cxnSpLocks/>
          </p:cNvCxnSpPr>
          <p:nvPr/>
        </p:nvCxnSpPr>
        <p:spPr>
          <a:xfrm>
            <a:off x="6096000" y="5042612"/>
            <a:ext cx="0" cy="491369"/>
          </a:xfrm>
          <a:prstGeom prst="straightConnector1">
            <a:avLst/>
          </a:prstGeom>
          <a:noFill/>
          <a:ln w="12700" cap="flat">
            <a:solidFill>
              <a:srgbClr val="00B050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14280719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std::function</a:t>
            </a:r>
            <a:r>
              <a:rPr lang="en-US" dirty="0"/>
              <a:t>: </a:t>
            </a:r>
            <a:r>
              <a:rPr lang="ru-RU" dirty="0"/>
              <a:t>мотивация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EA94F-7F69-7C06-F445-BAD28CAA2F1C}"/>
              </a:ext>
            </a:extLst>
          </p:cNvPr>
          <p:cNvSpPr txBox="1"/>
          <p:nvPr/>
        </p:nvSpPr>
        <p:spPr>
          <a:xfrm>
            <a:off x="1120775" y="1425783"/>
            <a:ext cx="4975225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Задача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написать функцию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которая будет принимать другую функцию в качестве аргумента и вызывать ее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Непонятно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какой тип у лямбда-функции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поэтому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попробуем использовать шаблонный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параметр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C35722-1683-C9A3-A788-09252C407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25783"/>
            <a:ext cx="4254500" cy="1130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E3213B-EC6D-D880-BC5D-E372C9C45B87}"/>
              </a:ext>
            </a:extLst>
          </p:cNvPr>
          <p:cNvSpPr txBox="1"/>
          <p:nvPr/>
        </p:nvSpPr>
        <p:spPr>
          <a:xfrm>
            <a:off x="1120775" y="3424651"/>
            <a:ext cx="4863149" cy="20883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Такая реализация позволяет получить в аргументах лямбда-функцию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более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она позволяет получить функтор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указатель на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однако в этом случае мы никак не проверяем сигнатуру этой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Например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шаблон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function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гарантирует нам 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функция будет возвращать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void.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31D17-07A5-C0B3-B36F-E14ED968A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424651"/>
            <a:ext cx="4330700" cy="29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3666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использование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3F8E0-7439-C55B-F022-55DE9EDEA892}"/>
              </a:ext>
            </a:extLst>
          </p:cNvPr>
          <p:cNvSpPr txBox="1"/>
          <p:nvPr/>
        </p:nvSpPr>
        <p:spPr>
          <a:xfrm>
            <a:off x="1120775" y="1222432"/>
            <a:ext cx="97040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Но как нам получить указател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ь на функцию?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Мы може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 использовать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auto,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получить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указатели на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F4FED-D901-B5FD-3544-A324F3D5F5EF}"/>
              </a:ext>
            </a:extLst>
          </p:cNvPr>
          <p:cNvSpPr txBox="1"/>
          <p:nvPr/>
        </p:nvSpPr>
        <p:spPr>
          <a:xfrm>
            <a:off x="1243965" y="4748182"/>
            <a:ext cx="9704070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у такого подхода есть проблемы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гарантируется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принятые указатели на функции действительно будут указателями на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более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гарантируется что полученная сущность вообще будет обладать оператором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operator()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есть будет функциональным объектом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Нет строгих типовых ограничений на сигнатуру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более того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неизвестно даже сколько аргументов она примет и какой тип вернет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6C82BF-A91C-8897-BC0C-2E001721A2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835" y="2041818"/>
            <a:ext cx="4316329" cy="253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86129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std::function</a:t>
            </a:r>
            <a:r>
              <a:rPr lang="en-US" dirty="0"/>
              <a:t>: </a:t>
            </a:r>
            <a:r>
              <a:rPr lang="ru-RU" dirty="0"/>
              <a:t>использование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EA94F-7F69-7C06-F445-BAD28CAA2F1C}"/>
              </a:ext>
            </a:extLst>
          </p:cNvPr>
          <p:cNvSpPr txBox="1"/>
          <p:nvPr/>
        </p:nvSpPr>
        <p:spPr>
          <a:xfrm>
            <a:off x="1120775" y="1247653"/>
            <a:ext cx="9726295" cy="25853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Существует класс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std::function,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позволяющий хранить и вызывать сущности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 которых определен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operator().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То есть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Указатели на функцию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Функторы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Лямбда-фу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нкции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Указатели на нестатические</a:t>
            </a:r>
            <a:b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</a:b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методы класса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09FE87-DE50-87E5-6F08-5A3B17173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705" y="2262752"/>
            <a:ext cx="5728365" cy="4378271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A7C9413E-D897-D4D5-66BF-1758F1AFA3D5}"/>
              </a:ext>
            </a:extLst>
          </p:cNvPr>
          <p:cNvSpPr/>
          <p:nvPr/>
        </p:nvSpPr>
        <p:spPr>
          <a:xfrm rot="5400000">
            <a:off x="8507559" y="2377676"/>
            <a:ext cx="144723" cy="296884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F521F99-BE7B-4C4E-806B-C5F66EBA1B61}"/>
              </a:ext>
            </a:extLst>
          </p:cNvPr>
          <p:cNvSpPr/>
          <p:nvPr/>
        </p:nvSpPr>
        <p:spPr>
          <a:xfrm rot="5400000">
            <a:off x="9416022" y="1839569"/>
            <a:ext cx="144722" cy="1377539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D6CCC3-4182-66E1-79D6-98BF3FAF0F85}"/>
              </a:ext>
            </a:extLst>
          </p:cNvPr>
          <p:cNvCxnSpPr>
            <a:cxnSpLocks/>
          </p:cNvCxnSpPr>
          <p:nvPr/>
        </p:nvCxnSpPr>
        <p:spPr>
          <a:xfrm flipH="1">
            <a:off x="3883231" y="2664318"/>
            <a:ext cx="5605152" cy="2810207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383F5C-7559-7BAE-E928-CBFFFE37F60F}"/>
              </a:ext>
            </a:extLst>
          </p:cNvPr>
          <p:cNvSpPr txBox="1"/>
          <p:nvPr/>
        </p:nvSpPr>
        <p:spPr>
          <a:xfrm>
            <a:off x="1189511" y="4451887"/>
            <a:ext cx="3218214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Тип возвращаемого значения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Список типов аргументов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5BB893-7A18-543A-6704-13DA2FC02726}"/>
              </a:ext>
            </a:extLst>
          </p:cNvPr>
          <p:cNvCxnSpPr>
            <a:cxnSpLocks/>
          </p:cNvCxnSpPr>
          <p:nvPr/>
        </p:nvCxnSpPr>
        <p:spPr>
          <a:xfrm flipH="1">
            <a:off x="4346369" y="2662098"/>
            <a:ext cx="4233551" cy="1975466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93485685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std::function</a:t>
            </a:r>
            <a:r>
              <a:rPr lang="en-US" dirty="0"/>
              <a:t>: </a:t>
            </a:r>
            <a:r>
              <a:rPr lang="ru-RU" dirty="0"/>
              <a:t>использование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7EA94F-7F69-7C06-F445-BAD28CAA2F1C}"/>
              </a:ext>
            </a:extLst>
          </p:cNvPr>
          <p:cNvSpPr txBox="1"/>
          <p:nvPr/>
        </p:nvSpPr>
        <p:spPr>
          <a:xfrm>
            <a:off x="1120775" y="1464222"/>
            <a:ext cx="972629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Помимо указателей на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функторов и лямбда-функций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std::function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позволяет работать и с указателями на метод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крайне полезно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0D05E3-0DB5-C403-9DF7-A23754BEA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272" y="2474116"/>
            <a:ext cx="68453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223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std::function</a:t>
            </a:r>
            <a:r>
              <a:rPr lang="en-US" dirty="0"/>
              <a:t>: </a:t>
            </a:r>
            <a:r>
              <a:rPr lang="ru-RU" dirty="0"/>
              <a:t>использование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6539FB-AE3C-CC9E-CE1F-28A5F0682C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387226"/>
            <a:ext cx="9726295" cy="3162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120D8D-9EA7-4414-16AB-B8A4253D6CF5}"/>
              </a:ext>
            </a:extLst>
          </p:cNvPr>
          <p:cNvSpPr txBox="1"/>
          <p:nvPr/>
        </p:nvSpPr>
        <p:spPr>
          <a:xfrm>
            <a:off x="1173891" y="1631092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Напишем функцию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которая принимает две функции и возвращает их </a:t>
            </a:r>
            <a:r>
              <a:rPr lang="ru-RU" dirty="0">
                <a:solidFill>
                  <a:srgbClr val="002060"/>
                </a:solidFill>
                <a:latin typeface="+mj-lt"/>
                <a:ea typeface="+mj-ea"/>
                <a:cs typeface="+mj-cs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композицию</a:t>
            </a:r>
            <a:endParaRPr kumimoji="0" lang="en-RU" sz="1800" b="0" i="0" strike="noStrike" cap="none" spc="0" normalizeH="0" baseline="0" dirty="0">
              <a:ln>
                <a:noFill/>
              </a:ln>
              <a:solidFill>
                <a:srgbClr val="00206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216016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std::bind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CFBBB4-6312-E258-0A53-A5AC636880A2}"/>
              </a:ext>
            </a:extLst>
          </p:cNvPr>
          <p:cNvSpPr txBox="1"/>
          <p:nvPr/>
        </p:nvSpPr>
        <p:spPr>
          <a:xfrm>
            <a:off x="1120775" y="1320800"/>
            <a:ext cx="81259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Позволяет сделать вокруг функции обертку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фиксирующую некоторые аргументы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C31AA7-9DD8-4224-4B89-D5896388A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778107"/>
            <a:ext cx="6172063" cy="4622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14BBA4E-4F02-99E8-E087-530663754956}"/>
              </a:ext>
            </a:extLst>
          </p:cNvPr>
          <p:cNvSpPr txBox="1"/>
          <p:nvPr/>
        </p:nvSpPr>
        <p:spPr>
          <a:xfrm>
            <a:off x="7623175" y="2381348"/>
            <a:ext cx="3710572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Объекты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std::placeholders::_1, std::placeholders::_2, … –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так называемые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placeholder’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ы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место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“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помеченное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” placeholder’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ом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будет подставлен соответствующий аргумент функции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Placeholder’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ы работают и для вложенных вызовов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std::bind.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8250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mem_fn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A340C-CB93-7A97-945F-3AB339DA1324}"/>
              </a:ext>
            </a:extLst>
          </p:cNvPr>
          <p:cNvSpPr txBox="1"/>
          <p:nvPr/>
        </p:nvSpPr>
        <p:spPr>
          <a:xfrm>
            <a:off x="1120775" y="1259855"/>
            <a:ext cx="972375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Проблема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: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для указателей на метод класса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семантика вызова отличается от привычной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  <a:endParaRPr lang="ru-RU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algn="ctr"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Объект-обертка </a:t>
            </a:r>
            <a:r>
              <a:rPr lang="en-US" b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std::</a:t>
            </a:r>
            <a:r>
              <a:rPr lang="en-US" b="1" dirty="0" err="1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mem_fn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позволяет вызывать указатели на метод класса привычно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 использованием круглых скобок в синтаксисе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.</a:t>
            </a:r>
            <a:endParaRPr lang="ru-RU" b="1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B1E385-A536-A211-F69A-8A3AF5C3C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31" y="2349606"/>
            <a:ext cx="9499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396003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std::invoke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E4B83-5BCD-F2D8-F10E-9E96DB413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402361"/>
            <a:ext cx="5677866" cy="50764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D0CE9B-769E-FEC4-AF84-725BD23F91E8}"/>
              </a:ext>
            </a:extLst>
          </p:cNvPr>
          <p:cNvSpPr txBox="1"/>
          <p:nvPr/>
        </p:nvSpPr>
        <p:spPr>
          <a:xfrm>
            <a:off x="7394026" y="1402360"/>
            <a:ext cx="3677199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mem_fn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предоставляет удобный синтаксис лишь для вызова указателей на метод класса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но не предоставляет унифицированного интерфейса для вызова других функциональных объектов</a:t>
            </a:r>
            <a:r>
              <a:rPr kumimoji="0" lang="en-US" sz="180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lang="ru-RU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помощь приходит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std::invoke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который позволяет работать в том числе и с указателями на метод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используя привычный синтаксис вызова функции (через круглые скобки)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Функция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std::invoke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предоставляет унифицированный способ вызова функционального объекта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384176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invoke_result_t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1A478-1741-C855-0304-5789AB829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994134"/>
            <a:ext cx="9726294" cy="313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B43E1-A7E1-8D9A-307D-373024E78173}"/>
              </a:ext>
            </a:extLst>
          </p:cNvPr>
          <p:cNvSpPr txBox="1"/>
          <p:nvPr/>
        </p:nvSpPr>
        <p:spPr>
          <a:xfrm>
            <a:off x="1120775" y="1443617"/>
            <a:ext cx="9711953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Позволяет получить возвращаемый тип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invoke.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ru-RU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При невозможности сделать 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invoke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 переданными шаблонными типами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произойдет ошибка компиляции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070791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std::</a:t>
            </a:r>
            <a:r>
              <a:rPr lang="en-US" b="1" dirty="0" err="1"/>
              <a:t>reference_wrapper</a:t>
            </a:r>
            <a:endParaRPr 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157FA-D3F1-EA48-13B3-275AA7F9F2AE}"/>
              </a:ext>
            </a:extLst>
          </p:cNvPr>
          <p:cNvSpPr txBox="1"/>
          <p:nvPr/>
        </p:nvSpPr>
        <p:spPr>
          <a:xfrm>
            <a:off x="6096000" y="1397677"/>
            <a:ext cx="4975225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en-GB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std::</a:t>
            </a:r>
            <a:r>
              <a:rPr lang="en-GB" b="1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reference_wrapper</a:t>
            </a:r>
            <a:r>
              <a:rPr lang="en-GB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это шаблонный класс, который оборачивает ссылку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std::</a:t>
            </a:r>
            <a:r>
              <a:rPr lang="en-US" b="1" dirty="0" err="1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reference_wrapper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копируемый и присваиваемый объект. Он часто используется как сущность для хранения ссылок внутри стандартных контейнеров (например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std::vector</a:t>
            </a:r>
            <a:r>
              <a:rPr lang="en-GB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которые не могут хранить 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сырые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ссылки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например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 виде </a:t>
            </a:r>
            <a:r>
              <a:rPr lang="en-US" b="1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std::vector&lt;int&amp;&gt;</a:t>
            </a:r>
            <a:r>
              <a:rPr lang="en-US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ru-RU" dirty="0"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chemeClr val="accent4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2ADAB4-6DDD-44A2-19CC-D57479292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267138"/>
            <a:ext cx="4715003" cy="54920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D91148-DEC3-39D6-A34A-23D16D5DC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4292085"/>
            <a:ext cx="711200" cy="15113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59874DC-6D64-C68A-67A4-FAB8396BEEA0}"/>
              </a:ext>
            </a:extLst>
          </p:cNvPr>
          <p:cNvCxnSpPr/>
          <p:nvPr/>
        </p:nvCxnSpPr>
        <p:spPr>
          <a:xfrm>
            <a:off x="5983922" y="4998307"/>
            <a:ext cx="2134467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23925922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Функции </a:t>
            </a:r>
            <a:r>
              <a:rPr lang="en-US" b="1" dirty="0"/>
              <a:t>std::ref</a:t>
            </a:r>
            <a:r>
              <a:rPr lang="en-US" dirty="0"/>
              <a:t>, </a:t>
            </a:r>
            <a:r>
              <a:rPr lang="en-US" b="1" dirty="0"/>
              <a:t>std::</a:t>
            </a:r>
            <a:r>
              <a:rPr lang="en-US" b="1" dirty="0" err="1"/>
              <a:t>cref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2DA52-198E-35CB-944C-F957FECB444B}"/>
              </a:ext>
            </a:extLst>
          </p:cNvPr>
          <p:cNvSpPr txBox="1"/>
          <p:nvPr/>
        </p:nvSpPr>
        <p:spPr>
          <a:xfrm>
            <a:off x="1120775" y="1218582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Проблема</a:t>
            </a:r>
            <a:r>
              <a:rPr lang="en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std::bind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не работает с аргументами-ссылками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35103-D8CA-EF8F-2CBB-A1960A00D7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61" y="1699286"/>
            <a:ext cx="5808878" cy="345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B00434-CFBC-53AC-9CC9-941FFC603B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5639418"/>
            <a:ext cx="2768600" cy="939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1DD97-D4E0-DD60-243A-2BAC7D7A557A}"/>
              </a:ext>
            </a:extLst>
          </p:cNvPr>
          <p:cNvCxnSpPr>
            <a:cxnSpLocks/>
          </p:cNvCxnSpPr>
          <p:nvPr/>
        </p:nvCxnSpPr>
        <p:spPr>
          <a:xfrm>
            <a:off x="6096000" y="5220498"/>
            <a:ext cx="0" cy="377114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89170916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Функции </a:t>
            </a:r>
            <a:r>
              <a:rPr lang="en-US" b="1" dirty="0"/>
              <a:t>std::ref</a:t>
            </a:r>
            <a:r>
              <a:rPr lang="en-US" dirty="0"/>
              <a:t>, </a:t>
            </a:r>
            <a:r>
              <a:rPr lang="en-US" b="1" dirty="0"/>
              <a:t>std::</a:t>
            </a:r>
            <a:r>
              <a:rPr lang="en-US" b="1" dirty="0" err="1"/>
              <a:t>cref</a:t>
            </a:r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62DA52-198E-35CB-944C-F957FECB444B}"/>
              </a:ext>
            </a:extLst>
          </p:cNvPr>
          <p:cNvSpPr txBox="1"/>
          <p:nvPr/>
        </p:nvSpPr>
        <p:spPr>
          <a:xfrm>
            <a:off x="1120775" y="1629998"/>
            <a:ext cx="972629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Используем функции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std::ref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cref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чтобы обернуть значения в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reference_wrapper</a:t>
            </a:r>
            <a:endParaRPr kumimoji="0" lang="en-RU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B00434-CFBC-53AC-9CC9-941FFC603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4880602"/>
            <a:ext cx="2768600" cy="93980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81DD97-D4E0-DD60-243A-2BAC7D7A557A}"/>
              </a:ext>
            </a:extLst>
          </p:cNvPr>
          <p:cNvCxnSpPr>
            <a:cxnSpLocks/>
          </p:cNvCxnSpPr>
          <p:nvPr/>
        </p:nvCxnSpPr>
        <p:spPr>
          <a:xfrm flipH="1">
            <a:off x="4003589" y="5350502"/>
            <a:ext cx="1423331" cy="0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A194099-498D-2E12-7038-311147BBDB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478" y="2492575"/>
            <a:ext cx="5960142" cy="33278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C6B4F2-ADF9-3431-1E5B-4F941038F0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2492575"/>
            <a:ext cx="4306145" cy="213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585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 err="1"/>
              <a:t>типизирование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3F8E0-7439-C55B-F022-55DE9EDEA892}"/>
              </a:ext>
            </a:extLst>
          </p:cNvPr>
          <p:cNvSpPr txBox="1"/>
          <p:nvPr/>
        </p:nvSpPr>
        <p:spPr>
          <a:xfrm>
            <a:off x="1120775" y="1775172"/>
            <a:ext cx="970407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Конечно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использовать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вывод типов в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C++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можно и нужно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но нужно пристально следить за тем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чтобы ваш код не стал напоминать следующую картинку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8EC0C2-EF96-9414-158F-C9F3DFCF8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265" y="2866158"/>
            <a:ext cx="5141467" cy="1811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07EEC0-17E8-4135-359D-CDC6553ACFD1}"/>
              </a:ext>
            </a:extLst>
          </p:cNvPr>
          <p:cNvSpPr txBox="1"/>
          <p:nvPr/>
        </p:nvSpPr>
        <p:spPr>
          <a:xfrm>
            <a:off x="1243964" y="5146636"/>
            <a:ext cx="97040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Note: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код сверху не скомпилируется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 шутка</a:t>
            </a:r>
            <a:r>
              <a:rPr kumimoji="0" lang="en-US" sz="1800" b="0" i="1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en-RU" sz="1800" b="0" i="1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44758682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Сводка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4B43E1-A7E1-8D9A-307D-373024E78173}"/>
              </a:ext>
            </a:extLst>
          </p:cNvPr>
          <p:cNvSpPr txBox="1"/>
          <p:nvPr/>
        </p:nvSpPr>
        <p:spPr>
          <a:xfrm>
            <a:off x="1120775" y="1147196"/>
            <a:ext cx="9711953" cy="50783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&lt; C++ 11: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Указатели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на функции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Указатели на методы и поля класса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Функторы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≥ C++ 11: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Лямбда-функции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std::function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std::bind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mem_fn</a:t>
            </a: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reference_wrapper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std::ref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cref</a:t>
            </a:r>
            <a:endParaRPr lang="en-US" b="1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Функциональные объекты</a:t>
            </a: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≥ C++ 17: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std::invoke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std::</a:t>
            </a:r>
            <a:r>
              <a:rPr kumimoji="0" lang="en-US" sz="1800" b="1" i="0" u="none" strike="noStrike" cap="none" spc="0" normalizeH="0" baseline="0" dirty="0" err="1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invoke_result_t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dirty="0">
              <a:solidFill>
                <a:srgbClr val="323332"/>
              </a:solidFill>
              <a:latin typeface="+mj-lt"/>
              <a:ea typeface="+mj-ea"/>
              <a:cs typeface="+mj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≥ C++ 20: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Шаблонные лямбда-функции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3332774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293C7B5-F136-7E22-0DC5-D44D1D8BE8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sz="2000" dirty="0"/>
              <a:t>Лекция 11</a:t>
            </a:r>
            <a:endParaRPr lang="ru-RU" sz="2000" dirty="0">
              <a:latin typeface="Helvetica" pitchFamily="2" charset="0"/>
            </a:endParaRPr>
          </a:p>
          <a:p>
            <a:r>
              <a:rPr lang="ru-RU" sz="2800"/>
              <a:t>Функциональные сущности</a:t>
            </a:r>
            <a:endParaRPr lang="ru-RU" sz="2800" dirty="0">
              <a:latin typeface="Helvetica" pitchFamily="2" charset="0"/>
            </a:endParaRPr>
          </a:p>
          <a:p>
            <a:r>
              <a:rPr lang="ru-RU" dirty="0">
                <a:latin typeface="Helvetica" pitchFamily="2" charset="0"/>
              </a:rPr>
              <a:t>Программирование на языке </a:t>
            </a:r>
            <a:r>
              <a:rPr lang="en-US" dirty="0">
                <a:latin typeface="Helvetica" pitchFamily="2" charset="0"/>
              </a:rPr>
              <a:t>C++</a:t>
            </a:r>
            <a:endParaRPr lang="ru-RU" dirty="0">
              <a:latin typeface="Helvetica" pitchFamily="2" charset="0"/>
            </a:endParaRPr>
          </a:p>
          <a:p>
            <a:endParaRPr lang="ru-RU" sz="3200" dirty="0">
              <a:latin typeface="Helvetica" pitchFamily="2" charset="0"/>
            </a:endParaRPr>
          </a:p>
          <a:p>
            <a:r>
              <a:rPr lang="ru-RU" sz="2400" dirty="0"/>
              <a:t>Константин </a:t>
            </a:r>
            <a:r>
              <a:rPr lang="ru-RU" sz="2400" dirty="0" err="1"/>
              <a:t>Леладзе</a:t>
            </a:r>
            <a:endParaRPr lang="ru-RU" sz="2400" dirty="0">
              <a:latin typeface="Helvetica" pitchFamily="2" charset="0"/>
            </a:endParaRPr>
          </a:p>
          <a:p>
            <a:r>
              <a:rPr lang="ru-RU" sz="1600" dirty="0">
                <a:latin typeface="Helvetica" pitchFamily="2" charset="0"/>
              </a:rPr>
              <a:t>ФКН ВШЭ</a:t>
            </a:r>
          </a:p>
        </p:txBody>
      </p:sp>
    </p:spTree>
    <p:extLst>
      <p:ext uri="{BB962C8B-B14F-4D97-AF65-F5344CB8AC3E}">
        <p14:creationId xmlns:p14="http://schemas.microsoft.com/office/powerpoint/2010/main" val="216327879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тип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FF755-2BA2-18EF-E32E-4C35DDF7A44A}"/>
              </a:ext>
            </a:extLst>
          </p:cNvPr>
          <p:cNvSpPr txBox="1"/>
          <p:nvPr/>
        </p:nvSpPr>
        <p:spPr>
          <a:xfrm>
            <a:off x="1120775" y="1379028"/>
            <a:ext cx="970407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Поэтому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давайте явно определим тип указателя на функцию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Пусть нас интересует указатель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на функцию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которая принимает два числа типа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int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float,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и возвращает число типа </a:t>
            </a:r>
            <a:r>
              <a:rPr lang="en-US" b="1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double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Указатель мы назовем </a:t>
            </a:r>
            <a:r>
              <a:rPr lang="en-US" b="1" dirty="0" err="1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ptr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D3BA44-4878-8147-7E15-CC9909247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549" y="3429000"/>
            <a:ext cx="9730296" cy="2576909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5D15D541-9FB2-E32F-3743-D1BE8B964BE0}"/>
              </a:ext>
            </a:extLst>
          </p:cNvPr>
          <p:cNvSpPr/>
          <p:nvPr/>
        </p:nvSpPr>
        <p:spPr>
          <a:xfrm rot="16200000">
            <a:off x="4081719" y="3746991"/>
            <a:ext cx="234616" cy="1417557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D9A71633-1B21-BA0A-5F99-9079EE76A5CB}"/>
              </a:ext>
            </a:extLst>
          </p:cNvPr>
          <p:cNvSpPr/>
          <p:nvPr/>
        </p:nvSpPr>
        <p:spPr>
          <a:xfrm rot="16200000">
            <a:off x="1938092" y="4126991"/>
            <a:ext cx="234617" cy="844052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C53AEF4D-64D7-B2E2-278A-EB5A3A2E77B1}"/>
              </a:ext>
            </a:extLst>
          </p:cNvPr>
          <p:cNvSpPr/>
          <p:nvPr/>
        </p:nvSpPr>
        <p:spPr>
          <a:xfrm rot="16200000">
            <a:off x="2921217" y="4294973"/>
            <a:ext cx="234616" cy="441914"/>
          </a:xfrm>
          <a:prstGeom prst="rightBrac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03D92EC-B886-DB7B-CAC0-727544A18556}"/>
              </a:ext>
            </a:extLst>
          </p:cNvPr>
          <p:cNvCxnSpPr/>
          <p:nvPr/>
        </p:nvCxnSpPr>
        <p:spPr>
          <a:xfrm>
            <a:off x="5328908" y="4873866"/>
            <a:ext cx="168442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5F8926F-C50B-E495-125C-04E12A6F64C2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4199021" y="2958474"/>
            <a:ext cx="3428999" cy="1252579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F2AEEA7-9318-7A69-A930-270B1AE153C9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3031958" y="3080307"/>
            <a:ext cx="1397247" cy="1258154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268473-438E-CCA9-BCCE-E61FB3C76C16}"/>
              </a:ext>
            </a:extLst>
          </p:cNvPr>
          <p:cNvCxnSpPr>
            <a:cxnSpLocks/>
          </p:cNvCxnSpPr>
          <p:nvPr/>
        </p:nvCxnSpPr>
        <p:spPr>
          <a:xfrm flipV="1">
            <a:off x="2069432" y="2751366"/>
            <a:ext cx="1768642" cy="1587095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6447D5-8B67-A2C6-4631-DC25F66EDA32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5497350" y="5017168"/>
            <a:ext cx="1506118" cy="1132042"/>
          </a:xfrm>
          <a:prstGeom prst="straightConnector1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2932D2B-CE29-5425-DDC4-B30E6206D29B}"/>
              </a:ext>
            </a:extLst>
          </p:cNvPr>
          <p:cNvSpPr txBox="1"/>
          <p:nvPr/>
        </p:nvSpPr>
        <p:spPr>
          <a:xfrm>
            <a:off x="2696117" y="2382036"/>
            <a:ext cx="296863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Возвращаемый тип функции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AF8588-702E-3630-E1DB-4DFF82A318B7}"/>
              </a:ext>
            </a:extLst>
          </p:cNvPr>
          <p:cNvSpPr txBox="1"/>
          <p:nvPr/>
        </p:nvSpPr>
        <p:spPr>
          <a:xfrm>
            <a:off x="4429205" y="2757142"/>
            <a:ext cx="296863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Название переменной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содержащей указатель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C88EC8B-062E-54CD-B412-575358960E1F}"/>
              </a:ext>
            </a:extLst>
          </p:cNvPr>
          <p:cNvSpPr txBox="1"/>
          <p:nvPr/>
        </p:nvSpPr>
        <p:spPr>
          <a:xfrm>
            <a:off x="7628020" y="2219811"/>
            <a:ext cx="4171708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Список типов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аргументов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Calibri" panose="020F0502020204030204" pitchFamily="34" charset="0"/>
                <a:ea typeface="+mj-ea"/>
                <a:cs typeface="Calibri" panose="020F0502020204030204" pitchFamily="34" charset="0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  <a:p>
            <a:pPr hangingPunct="0"/>
            <a:r>
              <a:rPr lang="en-US" b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Note: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en-US" i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const-</a:t>
            </a:r>
            <a:r>
              <a:rPr lang="ru-RU" i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квалификатор здесь не имеет никакого эффекта (так же</a:t>
            </a:r>
            <a:r>
              <a:rPr lang="en-US" i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i="1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как в случае деклараций функций)</a:t>
            </a:r>
            <a:endParaRPr lang="en-RU" i="1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Calibri" panose="020F0502020204030204" pitchFamily="34" charset="0"/>
              <a:ea typeface="+mj-ea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83888C-77D7-3F7F-3E43-C445A984D1D8}"/>
              </a:ext>
            </a:extLst>
          </p:cNvPr>
          <p:cNvSpPr txBox="1"/>
          <p:nvPr/>
        </p:nvSpPr>
        <p:spPr>
          <a:xfrm>
            <a:off x="2817568" y="6149210"/>
            <a:ext cx="837180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Note: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этот амперсанд можно опустить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однако я привык его писать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так как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 это явно показывает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что объект является указателем и содержит какой-то адрес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.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14006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тип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FF755-2BA2-18EF-E32E-4C35DDF7A44A}"/>
              </a:ext>
            </a:extLst>
          </p:cNvPr>
          <p:cNvSpPr txBox="1"/>
          <p:nvPr/>
        </p:nvSpPr>
        <p:spPr>
          <a:xfrm>
            <a:off x="1120775" y="1252236"/>
            <a:ext cx="97040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Цепочку указателей на функции легко вызвать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3DD0C4-9AE7-6F98-8EFC-86B14505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75" y="1727399"/>
            <a:ext cx="8912058" cy="3745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9B9A58-6307-AC6B-9439-C4324F082E54}"/>
              </a:ext>
            </a:extLst>
          </p:cNvPr>
          <p:cNvSpPr txBox="1"/>
          <p:nvPr/>
        </p:nvSpPr>
        <p:spPr>
          <a:xfrm>
            <a:off x="1120775" y="5579178"/>
            <a:ext cx="8912058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hangingPunct="0"/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Если же мы хотим написать сам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тип указателя на функцию (а не создать переменную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содержащую его)</a:t>
            </a:r>
            <a:r>
              <a:rPr lang="en-US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, </a:t>
            </a:r>
            <a:r>
              <a:rPr lang="ru-RU" dirty="0">
                <a:solidFill>
                  <a:srgbClr val="323332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/>
              </a:rPr>
              <a:t>нужно использовать выделенный синим цветом синтаксис (просто опускаем имя)</a:t>
            </a:r>
            <a:endParaRPr lang="en-RU" dirty="0">
              <a:solidFill>
                <a:srgbClr val="323332"/>
              </a:solidFill>
              <a:latin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5108749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тип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6FF755-2BA2-18EF-E32E-4C35DDF7A44A}"/>
              </a:ext>
            </a:extLst>
          </p:cNvPr>
          <p:cNvSpPr txBox="1"/>
          <p:nvPr/>
        </p:nvSpPr>
        <p:spPr>
          <a:xfrm>
            <a:off x="1120775" y="1252236"/>
            <a:ext cx="97040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Иногда полезно объявить указатель на функцию как </a:t>
            </a:r>
            <a:r>
              <a:rPr lang="ru-RU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константным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DE75D-F286-B9D8-69C3-1EDEA7788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777057"/>
            <a:ext cx="7848600" cy="2324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43F29-774B-D801-D09B-E03397893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0" y="5207106"/>
            <a:ext cx="7429500" cy="12954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F7354CD-F26A-E00A-B748-7C93E0498AE8}"/>
              </a:ext>
            </a:extLst>
          </p:cNvPr>
          <p:cNvCxnSpPr>
            <a:cxnSpLocks/>
          </p:cNvCxnSpPr>
          <p:nvPr/>
        </p:nvCxnSpPr>
        <p:spPr>
          <a:xfrm>
            <a:off x="6096000" y="4211053"/>
            <a:ext cx="0" cy="890336"/>
          </a:xfrm>
          <a:prstGeom prst="straightConnector1">
            <a:avLst/>
          </a:prstGeom>
          <a:noFill/>
          <a:ln w="12700" cap="flat">
            <a:solidFill>
              <a:schemeClr val="accent4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608482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1642DD-3082-0146-B8C3-B7E8C1DFC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ru-RU" dirty="0"/>
              <a:t>Указатель на функцию</a:t>
            </a:r>
            <a:r>
              <a:rPr lang="en-US" dirty="0"/>
              <a:t>: </a:t>
            </a:r>
            <a:r>
              <a:rPr lang="ru-RU" dirty="0"/>
              <a:t>статические методы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3B0EEA-DFFA-7CA2-2AE0-FF6425C933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66" y="2129587"/>
            <a:ext cx="9488468" cy="42886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261105-7D69-DE3C-F092-48F4FBBA2457}"/>
              </a:ext>
            </a:extLst>
          </p:cNvPr>
          <p:cNvSpPr txBox="1"/>
          <p:nvPr/>
        </p:nvSpPr>
        <p:spPr>
          <a:xfrm>
            <a:off x="1120775" y="1443788"/>
            <a:ext cx="97262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 dirty="0">
                <a:ln>
                  <a:noFill/>
                </a:ln>
                <a:solidFill>
                  <a:srgbClr val="323332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Указатель на функцию можно проинициализировать указателем на статический метод класса</a:t>
            </a:r>
            <a:r>
              <a:rPr lang="en-US" dirty="0">
                <a:solidFill>
                  <a:srgbClr val="323332"/>
                </a:solidFill>
                <a:latin typeface="+mj-lt"/>
                <a:ea typeface="+mj-ea"/>
                <a:cs typeface="+mj-cs"/>
                <a:sym typeface="Calibri"/>
              </a:rPr>
              <a:t>:</a:t>
            </a:r>
            <a:endParaRPr kumimoji="0" lang="en-RU" sz="1800" b="0" i="0" u="none" strike="noStrike" cap="none" spc="0" normalizeH="0" baseline="0" dirty="0">
              <a:ln>
                <a:noFill/>
              </a:ln>
              <a:solidFill>
                <a:srgbClr val="323332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514063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3.Алгоритмы поиска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323332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41040</TotalTime>
  <Words>2246</Words>
  <Application>Microsoft Macintosh PowerPoint</Application>
  <PresentationFormat>Widescreen</PresentationFormat>
  <Paragraphs>271</Paragraphs>
  <Slides>51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Helvetica</vt:lpstr>
      <vt:lpstr>Proxima Nova Bold</vt:lpstr>
      <vt:lpstr>Proxima Nova Regular</vt:lpstr>
      <vt:lpstr>3.Алгоритмы поиска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memes</dc:creator>
  <cp:lastModifiedBy>Microsoft Office User</cp:lastModifiedBy>
  <cp:revision>3925</cp:revision>
  <dcterms:created xsi:type="dcterms:W3CDTF">2020-10-11T07:52:54Z</dcterms:created>
  <dcterms:modified xsi:type="dcterms:W3CDTF">2022-11-08T22:39:21Z</dcterms:modified>
</cp:coreProperties>
</file>